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70" r:id="rId15"/>
    <p:sldId id="269" r:id="rId16"/>
    <p:sldId id="271" r:id="rId17"/>
    <p:sldId id="272" r:id="rId18"/>
    <p:sldId id="273" r:id="rId19"/>
    <p:sldId id="276" r:id="rId20"/>
    <p:sldId id="274" r:id="rId21"/>
    <p:sldId id="275" r:id="rId22"/>
    <p:sldId id="277" r:id="rId23"/>
    <p:sldId id="285" r:id="rId24"/>
    <p:sldId id="278" r:id="rId25"/>
    <p:sldId id="280" r:id="rId26"/>
    <p:sldId id="281" r:id="rId27"/>
    <p:sldId id="282" r:id="rId28"/>
    <p:sldId id="283" r:id="rId29"/>
    <p:sldId id="284" r:id="rId30"/>
    <p:sldId id="286" r:id="rId31"/>
    <p:sldId id="288" r:id="rId32"/>
    <p:sldId id="287" r:id="rId33"/>
    <p:sldId id="289" r:id="rId34"/>
    <p:sldId id="290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105" autoAdjust="0"/>
    <p:restoredTop sz="94670" autoAdjust="0"/>
  </p:normalViewPr>
  <p:slideViewPr>
    <p:cSldViewPr>
      <p:cViewPr varScale="1">
        <p:scale>
          <a:sx n="69" d="100"/>
          <a:sy n="69" d="100"/>
        </p:scale>
        <p:origin x="96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D5E97020-11DD-4247-8F4D-D099508249B3}"/>
              </a:ext>
            </a:extLst>
          </p:cNvPr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9A694255-9C2A-4289-9EC9-96A111564475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2C1DA4F3-0C5C-4C29-96AB-DC80BEAC26F2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035F3CFD-309E-464A-9704-361B00C62D8F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144A531A-98C6-4E43-B1EB-317618F1CE6F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F4B435B7-6EC6-4528-8E2B-14FDEB08ED78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DCA19C8E-9898-44E9-88D9-9172384B0CA5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</p:grpSp>
      <p:sp>
        <p:nvSpPr>
          <p:cNvPr id="29705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9706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051BE6FA-371A-46D2-80EE-EEE71964B75A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id="{2F72FEE7-1F60-452F-A3F3-EB574CD36D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236BC693-27EA-49CE-B0F1-BDE3D52C06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28509-5496-424F-95DA-EF1ABE5EEBF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71091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BCDEF3A1-395E-4FD4-9B72-FED27BE28B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351A005D-C89E-4E9A-BA7A-584A99D782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8994D2AE-20D3-4BDD-A287-43C11C3BFF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369202-98B4-41D4-BC00-EE9FC16F94F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69749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19FC30EA-7BCB-46D3-9282-C90F895B89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F712BAF1-2E9C-4B32-BC0C-92F317C44B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EEC1C47C-2117-4C82-BA12-7E40317F45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4AC1EE-30BC-436C-9616-9D6827910C7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49798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50EED0A2-8FD2-4A8E-A39F-C305D47CC5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06661E96-E35F-488C-A63C-84EC623452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AF223F14-F625-4E2A-ADF3-C3641F3122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9D4549-4DA5-4BE1-BF29-695E51CB521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7780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2D1EC58E-A725-4469-922F-8C6EBD4536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956E79F3-223D-4438-BF25-025F791886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2BA1FC9B-0F13-4633-882F-122EA67AE7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69B9A2-312D-42A6-889D-90860198559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1327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9ADC2E46-FCC1-49B2-ADB4-6A213EB127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F2F41F07-76D4-4EF0-A955-FC537C0AB9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D913100B-FE75-4042-B66B-787EE502E9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7833EE-EDD1-49F3-BBA5-459F0A203F4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87513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E8E6BA48-F4A7-4CE0-B5B9-598AF2050E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72178C60-49EE-40D5-84AC-02ED0376CA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EF14DF75-E0C6-47A0-8B80-E198637D1C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A4F866-C68E-4F03-A8E1-25793EBF8EF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41194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0C64C939-E8D4-4D57-AC4D-1FA7AD65E4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8BFE2E1B-4F1E-4A07-8317-7700609739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7104DCF1-215C-4755-8B72-C11C4E6D65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1DF849-249C-466F-9916-26C9C6AED20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03634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6118DB34-6BB4-4F04-950A-FD95E4A1B5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461C308F-1F12-425D-A4FD-0BAE3C1DCF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119B06FD-783F-46F8-8E47-97651F4820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99C6D3-886D-4444-86A2-438E3E5D3D2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1701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E349991A-6D23-4D4E-B400-2E29E9D214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98B8A078-FD47-4CED-823C-CECC529FC7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CDF81B5C-F0D1-42C1-8808-6BECDEF04F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446F3A-0D48-4A09-B683-B268F5DFC37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0021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1F6EF143-6770-459B-BFDE-101483F11D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77FCB7D9-1E72-43AF-85FD-6D4A14E639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74FF4BD0-96D2-4B09-8DA1-3F12D21B3C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61DAA6-1BC4-4B85-ACDA-1F1F1DC3C3A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47907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3CD04804-ED98-43DB-821B-95164B8AF32D}"/>
              </a:ext>
            </a:extLst>
          </p:cNvPr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28675" name="Freeform 3">
              <a:extLst>
                <a:ext uri="{FF2B5EF4-FFF2-40B4-BE49-F238E27FC236}">
                  <a16:creationId xmlns:a16="http://schemas.microsoft.com/office/drawing/2014/main" id="{90BA3911-AD0E-4401-9FB2-2ECC4CD3F563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28676" name="Freeform 4">
              <a:extLst>
                <a:ext uri="{FF2B5EF4-FFF2-40B4-BE49-F238E27FC236}">
                  <a16:creationId xmlns:a16="http://schemas.microsoft.com/office/drawing/2014/main" id="{DAAF8E28-163C-4FFA-8F8F-5B8C2F6FC282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28677" name="Freeform 5">
              <a:extLst>
                <a:ext uri="{FF2B5EF4-FFF2-40B4-BE49-F238E27FC236}">
                  <a16:creationId xmlns:a16="http://schemas.microsoft.com/office/drawing/2014/main" id="{E1950DB6-875F-4B7F-93D6-652AB443C8E4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28678" name="Freeform 6">
              <a:extLst>
                <a:ext uri="{FF2B5EF4-FFF2-40B4-BE49-F238E27FC236}">
                  <a16:creationId xmlns:a16="http://schemas.microsoft.com/office/drawing/2014/main" id="{D48177AD-B030-412D-93C6-50086F49EDC4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28679" name="Freeform 7">
              <a:extLst>
                <a:ext uri="{FF2B5EF4-FFF2-40B4-BE49-F238E27FC236}">
                  <a16:creationId xmlns:a16="http://schemas.microsoft.com/office/drawing/2014/main" id="{6DF97806-5376-4BC2-B47B-F5C4AFAEC313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28680" name="Freeform 8">
              <a:extLst>
                <a:ext uri="{FF2B5EF4-FFF2-40B4-BE49-F238E27FC236}">
                  <a16:creationId xmlns:a16="http://schemas.microsoft.com/office/drawing/2014/main" id="{9EF624AE-7622-4189-9C5C-968807E1A471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28681" name="Freeform 9">
              <a:extLst>
                <a:ext uri="{FF2B5EF4-FFF2-40B4-BE49-F238E27FC236}">
                  <a16:creationId xmlns:a16="http://schemas.microsoft.com/office/drawing/2014/main" id="{89F34F6B-8A27-464C-B3E0-3621FA093C29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28682" name="Freeform 10">
              <a:extLst>
                <a:ext uri="{FF2B5EF4-FFF2-40B4-BE49-F238E27FC236}">
                  <a16:creationId xmlns:a16="http://schemas.microsoft.com/office/drawing/2014/main" id="{48E11394-E464-4078-BBB1-8018F21EFFFC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</p:grpSp>
      <p:sp>
        <p:nvSpPr>
          <p:cNvPr id="28683" name="Rectangle 11">
            <a:extLst>
              <a:ext uri="{FF2B5EF4-FFF2-40B4-BE49-F238E27FC236}">
                <a16:creationId xmlns:a16="http://schemas.microsoft.com/office/drawing/2014/main" id="{03999017-078E-46DB-A3F5-A0CF7769FE3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684" name="Rectangle 12">
            <a:extLst>
              <a:ext uri="{FF2B5EF4-FFF2-40B4-BE49-F238E27FC236}">
                <a16:creationId xmlns:a16="http://schemas.microsoft.com/office/drawing/2014/main" id="{8F0D0D64-C4BF-46CC-B507-14CCB99E932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685" name="Rectangle 13">
            <a:extLst>
              <a:ext uri="{FF2B5EF4-FFF2-40B4-BE49-F238E27FC236}">
                <a16:creationId xmlns:a16="http://schemas.microsoft.com/office/drawing/2014/main" id="{501E48F9-5366-4F6C-BCA6-6F06716413C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11F298AA-3763-49BD-AA56-2ACFEA7425F8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28686" name="Rectangle 14">
            <a:extLst>
              <a:ext uri="{FF2B5EF4-FFF2-40B4-BE49-F238E27FC236}">
                <a16:creationId xmlns:a16="http://schemas.microsoft.com/office/drawing/2014/main" id="{773693B9-ACC1-440B-BEAB-C55EC280C33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28687" name="Rectangle 15">
            <a:extLst>
              <a:ext uri="{FF2B5EF4-FFF2-40B4-BE49-F238E27FC236}">
                <a16:creationId xmlns:a16="http://schemas.microsoft.com/office/drawing/2014/main" id="{FA511C85-E725-425A-8E84-667AD134C1E3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8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FB5AF4A2-5B40-40BE-91EB-1B9CDE4662F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90600" y="404813"/>
            <a:ext cx="7772400" cy="3236912"/>
          </a:xfrm>
        </p:spPr>
        <p:txBody>
          <a:bodyPr/>
          <a:lstStyle/>
          <a:p>
            <a:pPr>
              <a:defRPr/>
            </a:pPr>
            <a:r>
              <a:rPr lang="ru-RU" sz="11800" dirty="0">
                <a:solidFill>
                  <a:schemeClr val="tx2">
                    <a:lumMod val="75000"/>
                  </a:schemeClr>
                </a:solidFill>
              </a:rPr>
              <a:t>ЯГОДЫ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A7D38DE9-A9AF-4C9D-A00E-1E29921A78D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700338" y="2205038"/>
            <a:ext cx="6781800" cy="1512887"/>
          </a:xfrm>
        </p:spPr>
        <p:txBody>
          <a:bodyPr/>
          <a:lstStyle/>
          <a:p>
            <a:pPr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ЛЕСНЫЕ И САДОВЫЕ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4a9024f16c8f">
            <a:extLst>
              <a:ext uri="{FF2B5EF4-FFF2-40B4-BE49-F238E27FC236}">
                <a16:creationId xmlns:a16="http://schemas.microsoft.com/office/drawing/2014/main" id="{77A8EAB6-CF41-4299-8D0F-70FD5B503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65175"/>
            <a:ext cx="7620000" cy="552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8CB65C1F-7750-4766-8DED-9D5039C00615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>
                <a:solidFill>
                  <a:schemeClr val="folHlink"/>
                </a:solidFill>
              </a:rPr>
              <a:t>ВИНОГРАД</a:t>
            </a:r>
          </a:p>
        </p:txBody>
      </p:sp>
      <p:pic>
        <p:nvPicPr>
          <p:cNvPr id="13315" name="Picture 4" descr="photo_1265">
            <a:extLst>
              <a:ext uri="{FF2B5EF4-FFF2-40B4-BE49-F238E27FC236}">
                <a16:creationId xmlns:a16="http://schemas.microsoft.com/office/drawing/2014/main" id="{066285DF-A043-4F35-90B0-DC0399C2D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714500"/>
            <a:ext cx="4897437" cy="373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>
            <a:extLst>
              <a:ext uri="{FF2B5EF4-FFF2-40B4-BE49-F238E27FC236}">
                <a16:creationId xmlns:a16="http://schemas.microsoft.com/office/drawing/2014/main" id="{9E8C26B6-9A72-438B-8D0E-796AAB5AF95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68313" y="2420938"/>
            <a:ext cx="8385175" cy="2368550"/>
          </a:xfrm>
        </p:spPr>
        <p:txBody>
          <a:bodyPr/>
          <a:lstStyle/>
          <a:p>
            <a:pPr>
              <a:defRPr/>
            </a:pPr>
            <a:r>
              <a:rPr lang="ru-RU" sz="4000"/>
              <a:t>Низок, да колюч,</a:t>
            </a:r>
            <a:br>
              <a:rPr lang="ru-RU" sz="4000"/>
            </a:br>
            <a:r>
              <a:rPr lang="ru-RU" sz="4000"/>
              <a:t>сладок, да не пахуч.</a:t>
            </a:r>
            <a:br>
              <a:rPr lang="ru-RU" sz="4000"/>
            </a:br>
            <a:r>
              <a:rPr lang="ru-RU" sz="4000"/>
              <a:t>Ягоду сорвешь – </a:t>
            </a:r>
            <a:br>
              <a:rPr lang="ru-RU" sz="4000"/>
            </a:br>
            <a:r>
              <a:rPr lang="ru-RU" sz="4000"/>
              <a:t>всю руку обдерешь.</a:t>
            </a:r>
            <a:br>
              <a:rPr lang="ru-RU" sz="4000"/>
            </a:br>
            <a:r>
              <a:rPr lang="ru-RU" sz="4000"/>
              <a:t>                     (крыжовник)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E678E32D-6040-4DB4-99E8-C6E737E00F1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>
                <a:solidFill>
                  <a:schemeClr val="folHlink"/>
                </a:solidFill>
              </a:rPr>
              <a:t>КРЫЖОВНИК</a:t>
            </a:r>
          </a:p>
        </p:txBody>
      </p:sp>
      <p:pic>
        <p:nvPicPr>
          <p:cNvPr id="15363" name="Picture 4" descr="slide0013_image013">
            <a:extLst>
              <a:ext uri="{FF2B5EF4-FFF2-40B4-BE49-F238E27FC236}">
                <a16:creationId xmlns:a16="http://schemas.microsoft.com/office/drawing/2014/main" id="{BBCB07F8-903B-41B4-8ACD-F800E8F93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268413"/>
            <a:ext cx="8135938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>
            <a:extLst>
              <a:ext uri="{FF2B5EF4-FFF2-40B4-BE49-F238E27FC236}">
                <a16:creationId xmlns:a16="http://schemas.microsoft.com/office/drawing/2014/main" id="{BBF5FED3-2BB5-4A43-9FEC-5D0B85F8DF3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68313" y="2420938"/>
            <a:ext cx="8385175" cy="1431925"/>
          </a:xfrm>
        </p:spPr>
        <p:txBody>
          <a:bodyPr/>
          <a:lstStyle/>
          <a:p>
            <a:pPr>
              <a:defRPr/>
            </a:pPr>
            <a:r>
              <a:rPr lang="ru-RU" sz="4000"/>
              <a:t>Круглый, полосатый,</a:t>
            </a:r>
            <a:br>
              <a:rPr lang="ru-RU" sz="4000"/>
            </a:br>
            <a:r>
              <a:rPr lang="ru-RU" sz="4000"/>
              <a:t>растет на земле.</a:t>
            </a:r>
            <a:br>
              <a:rPr lang="ru-RU" sz="4000"/>
            </a:br>
            <a:r>
              <a:rPr lang="ru-RU" sz="4000"/>
              <a:t>А когда он поспеет,</a:t>
            </a:r>
            <a:br>
              <a:rPr lang="ru-RU" sz="4000"/>
            </a:br>
            <a:r>
              <a:rPr lang="ru-RU" sz="4000"/>
              <a:t>все равно зеленеет.</a:t>
            </a:r>
            <a:br>
              <a:rPr lang="ru-RU" sz="4000"/>
            </a:br>
            <a:r>
              <a:rPr lang="ru-RU" sz="4000"/>
              <a:t>                            (арбуз)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5E27DAF5-69F6-4F3A-B5AE-21062339665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>
                <a:solidFill>
                  <a:schemeClr val="folHlink"/>
                </a:solidFill>
              </a:rPr>
              <a:t>АРБУЗ</a:t>
            </a:r>
          </a:p>
        </p:txBody>
      </p:sp>
      <p:pic>
        <p:nvPicPr>
          <p:cNvPr id="17411" name="Picture 4" descr="de5f7c2189ab">
            <a:extLst>
              <a:ext uri="{FF2B5EF4-FFF2-40B4-BE49-F238E27FC236}">
                <a16:creationId xmlns:a16="http://schemas.microsoft.com/office/drawing/2014/main" id="{AF3854DB-FD1A-461D-B66F-B3AD89820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268413"/>
            <a:ext cx="8424862" cy="532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D5EBC1FF-44F5-49A2-9EAE-A464579EF875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>
                <a:solidFill>
                  <a:schemeClr val="folHlink"/>
                </a:solidFill>
              </a:rPr>
              <a:t>ЖИМОЛОСТЬ</a:t>
            </a:r>
          </a:p>
        </p:txBody>
      </p:sp>
      <p:pic>
        <p:nvPicPr>
          <p:cNvPr id="18435" name="Picture 4" descr="1306115463_normal_g2">
            <a:extLst>
              <a:ext uri="{FF2B5EF4-FFF2-40B4-BE49-F238E27FC236}">
                <a16:creationId xmlns:a16="http://schemas.microsoft.com/office/drawing/2014/main" id="{3F8E54C3-B094-4B22-9241-03E005E38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41438"/>
            <a:ext cx="432117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5" descr="61681756_zhimolost">
            <a:extLst>
              <a:ext uri="{FF2B5EF4-FFF2-40B4-BE49-F238E27FC236}">
                <a16:creationId xmlns:a16="http://schemas.microsoft.com/office/drawing/2014/main" id="{2BC6361C-02EA-465C-81C2-4AEE24317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989138"/>
            <a:ext cx="4729162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0B3CAEE2-F2E5-4F0F-8277-AFBDF586B62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>
                <a:solidFill>
                  <a:schemeClr val="folHlink"/>
                </a:solidFill>
              </a:rPr>
              <a:t>ОБЛЕПИХА</a:t>
            </a:r>
          </a:p>
        </p:txBody>
      </p:sp>
      <p:pic>
        <p:nvPicPr>
          <p:cNvPr id="19459" name="Picture 4" descr="blk01s00a">
            <a:extLst>
              <a:ext uri="{FF2B5EF4-FFF2-40B4-BE49-F238E27FC236}">
                <a16:creationId xmlns:a16="http://schemas.microsoft.com/office/drawing/2014/main" id="{E004A179-FDD1-43E5-A3DE-CFE2BCE40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12875"/>
            <a:ext cx="8496300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8" name="Rectangle 6">
            <a:extLst>
              <a:ext uri="{FF2B5EF4-FFF2-40B4-BE49-F238E27FC236}">
                <a16:creationId xmlns:a16="http://schemas.microsoft.com/office/drawing/2014/main" id="{280E881A-8949-4FF2-B7B9-1BCD423CC65A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4519" name="Rectangle 7">
            <a:extLst>
              <a:ext uri="{FF2B5EF4-FFF2-40B4-BE49-F238E27FC236}">
                <a16:creationId xmlns:a16="http://schemas.microsoft.com/office/drawing/2014/main" id="{6EABF691-5C43-4323-9DA0-770A08A3BF67}"/>
              </a:ext>
            </a:extLst>
          </p:cNvPr>
          <p:cNvSpPr>
            <a:spLocks noGrp="1" noRot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Почему так называют?</a:t>
            </a:r>
          </a:p>
          <a:p>
            <a:pPr>
              <a:defRPr/>
            </a:pPr>
            <a:r>
              <a:rPr lang="ru-RU"/>
              <a:t>На чем растет?</a:t>
            </a:r>
          </a:p>
        </p:txBody>
      </p:sp>
      <p:pic>
        <p:nvPicPr>
          <p:cNvPr id="20484" name="Picture 4" descr="sea-buckthorn-520x656">
            <a:extLst>
              <a:ext uri="{FF2B5EF4-FFF2-40B4-BE49-F238E27FC236}">
                <a16:creationId xmlns:a16="http://schemas.microsoft.com/office/drawing/2014/main" id="{94185472-0962-4015-845F-EBE379355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92150"/>
            <a:ext cx="4392612" cy="586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F6A58A74-5443-4A49-ACCF-699802CE797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8800">
                <a:solidFill>
                  <a:schemeClr val="folHlink"/>
                </a:solidFill>
              </a:rPr>
              <a:t>ЛЕСНЫЕ</a:t>
            </a:r>
          </a:p>
        </p:txBody>
      </p:sp>
      <p:sp>
        <p:nvSpPr>
          <p:cNvPr id="69637" name="Rectangle 5">
            <a:extLst>
              <a:ext uri="{FF2B5EF4-FFF2-40B4-BE49-F238E27FC236}">
                <a16:creationId xmlns:a16="http://schemas.microsoft.com/office/drawing/2014/main" id="{504DCA63-08B5-4C5A-AEBD-0ACA3935729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90600" y="3573463"/>
            <a:ext cx="6781800" cy="2808287"/>
          </a:xfrm>
        </p:spPr>
        <p:txBody>
          <a:bodyPr/>
          <a:lstStyle/>
          <a:p>
            <a:pPr>
              <a:defRPr/>
            </a:pPr>
            <a:r>
              <a:rPr lang="ru-RU"/>
              <a:t>Сердце наше радует</a:t>
            </a:r>
          </a:p>
          <a:p>
            <a:pPr>
              <a:defRPr/>
            </a:pPr>
            <a:r>
              <a:rPr lang="ru-RU"/>
              <a:t>Полдень золотой.</a:t>
            </a:r>
          </a:p>
          <a:p>
            <a:pPr>
              <a:defRPr/>
            </a:pPr>
            <a:r>
              <a:rPr lang="ru-RU"/>
              <a:t>Мы идем по ягоды</a:t>
            </a:r>
          </a:p>
          <a:p>
            <a:pPr>
              <a:defRPr/>
            </a:pPr>
            <a:r>
              <a:rPr lang="ru-RU"/>
              <a:t>По тропе лесной.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60" name="Rectangle 16">
            <a:extLst>
              <a:ext uri="{FF2B5EF4-FFF2-40B4-BE49-F238E27FC236}">
                <a16:creationId xmlns:a16="http://schemas.microsoft.com/office/drawing/2014/main" id="{3CAAA616-89AE-4F87-9FD6-2BD5E1FAA65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90600" y="1125538"/>
            <a:ext cx="7772400" cy="2087562"/>
          </a:xfrm>
        </p:spPr>
        <p:txBody>
          <a:bodyPr/>
          <a:lstStyle/>
          <a:p>
            <a:pPr>
              <a:defRPr/>
            </a:pPr>
            <a:r>
              <a:rPr lang="ru-RU" sz="8800">
                <a:latin typeface="Brush Script MT" pitchFamily="66" charset="0"/>
              </a:rPr>
              <a:t>САДОВЫЕ</a:t>
            </a:r>
          </a:p>
        </p:txBody>
      </p:sp>
      <p:sp>
        <p:nvSpPr>
          <p:cNvPr id="31761" name="Rectangle 17">
            <a:extLst>
              <a:ext uri="{FF2B5EF4-FFF2-40B4-BE49-F238E27FC236}">
                <a16:creationId xmlns:a16="http://schemas.microsoft.com/office/drawing/2014/main" id="{94F6292A-06A1-4256-8514-C53F2E3A885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90600" y="2636838"/>
            <a:ext cx="6781800" cy="3600450"/>
          </a:xfrm>
        </p:spPr>
        <p:txBody>
          <a:bodyPr/>
          <a:lstStyle/>
          <a:p>
            <a:pPr>
              <a:defRPr/>
            </a:pPr>
            <a:r>
              <a:rPr lang="ru-RU">
                <a:solidFill>
                  <a:schemeClr val="folHlink"/>
                </a:solidFill>
              </a:rPr>
              <a:t>Поищу на грядке я,</a:t>
            </a:r>
          </a:p>
          <a:p>
            <a:pPr>
              <a:defRPr/>
            </a:pPr>
            <a:r>
              <a:rPr lang="ru-RU">
                <a:solidFill>
                  <a:schemeClr val="folHlink"/>
                </a:solidFill>
              </a:rPr>
              <a:t>Где клубничка сладкая.</a:t>
            </a:r>
          </a:p>
          <a:p>
            <a:pPr>
              <a:defRPr/>
            </a:pPr>
            <a:r>
              <a:rPr lang="ru-RU">
                <a:solidFill>
                  <a:schemeClr val="folHlink"/>
                </a:solidFill>
              </a:rPr>
              <a:t>А потом еще малинку</a:t>
            </a:r>
          </a:p>
          <a:p>
            <a:pPr>
              <a:defRPr/>
            </a:pPr>
            <a:r>
              <a:rPr lang="ru-RU">
                <a:solidFill>
                  <a:schemeClr val="folHlink"/>
                </a:solidFill>
              </a:rPr>
              <a:t>Соберу в свою корзинку.</a:t>
            </a:r>
          </a:p>
          <a:p>
            <a:pPr>
              <a:defRPr/>
            </a:pPr>
            <a:r>
              <a:rPr lang="ru-RU">
                <a:solidFill>
                  <a:schemeClr val="folHlink"/>
                </a:solidFill>
              </a:rPr>
              <a:t>Урожай несу из сада – </a:t>
            </a:r>
          </a:p>
          <a:p>
            <a:pPr>
              <a:defRPr/>
            </a:pPr>
            <a:r>
              <a:rPr lang="ru-RU">
                <a:solidFill>
                  <a:schemeClr val="folHlink"/>
                </a:solidFill>
              </a:rPr>
              <a:t>Мама будет очень рада!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17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7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17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17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17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17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60" grpId="0"/>
      <p:bldP spid="3176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45BB9159-1E3F-48E3-BC2C-8AB82C61EAF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>
                <a:solidFill>
                  <a:schemeClr val="folHlink"/>
                </a:solidFill>
              </a:rPr>
              <a:t>РЯБИНА</a:t>
            </a:r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5E7CC186-B08A-4CF3-8C47-A252E317B347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323850" y="1905000"/>
            <a:ext cx="8521700" cy="4191000"/>
          </a:xfrm>
        </p:spPr>
        <p:txBody>
          <a:bodyPr/>
          <a:lstStyle/>
          <a:p>
            <a:pPr>
              <a:defRPr/>
            </a:pPr>
            <a:r>
              <a:rPr lang="ru-RU"/>
              <a:t>КРАСНАЯ</a:t>
            </a:r>
          </a:p>
        </p:txBody>
      </p:sp>
      <p:pic>
        <p:nvPicPr>
          <p:cNvPr id="22532" name="Picture 4" descr="photo_1523">
            <a:extLst>
              <a:ext uri="{FF2B5EF4-FFF2-40B4-BE49-F238E27FC236}">
                <a16:creationId xmlns:a16="http://schemas.microsoft.com/office/drawing/2014/main" id="{4B76F294-3915-4330-A721-91D30A464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484313"/>
            <a:ext cx="6002337" cy="515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>
            <a:extLst>
              <a:ext uri="{FF2B5EF4-FFF2-40B4-BE49-F238E27FC236}">
                <a16:creationId xmlns:a16="http://schemas.microsoft.com/office/drawing/2014/main" id="{CDE916D7-EFFA-4833-84CC-DEB2B9B2BAF5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ru-RU" sz="2800"/>
              <a:t>ЧЕРНАЯ</a:t>
            </a:r>
          </a:p>
          <a:p>
            <a:pPr>
              <a:defRPr/>
            </a:pPr>
            <a:endParaRPr lang="ru-RU" sz="2800"/>
          </a:p>
          <a:p>
            <a:pPr>
              <a:defRPr/>
            </a:pPr>
            <a:endParaRPr lang="ru-RU" sz="2800"/>
          </a:p>
          <a:p>
            <a:pPr>
              <a:defRPr/>
            </a:pPr>
            <a:endParaRPr lang="ru-RU" sz="2800"/>
          </a:p>
          <a:p>
            <a:pPr>
              <a:defRPr/>
            </a:pPr>
            <a:endParaRPr lang="ru-RU" sz="2800"/>
          </a:p>
          <a:p>
            <a:pPr>
              <a:defRPr/>
            </a:pPr>
            <a:r>
              <a:rPr lang="ru-RU" sz="2800"/>
              <a:t>На чем растет?</a:t>
            </a:r>
          </a:p>
          <a:p>
            <a:pPr>
              <a:defRPr/>
            </a:pPr>
            <a:r>
              <a:rPr lang="ru-RU" sz="2800"/>
              <a:t>Какого цвета бывает?</a:t>
            </a:r>
          </a:p>
          <a:p>
            <a:pPr>
              <a:defRPr/>
            </a:pPr>
            <a:r>
              <a:rPr lang="ru-RU" sz="2800"/>
              <a:t>Где растет?</a:t>
            </a:r>
          </a:p>
        </p:txBody>
      </p:sp>
      <p:pic>
        <p:nvPicPr>
          <p:cNvPr id="23555" name="Picture 4" descr="5145709_1">
            <a:extLst>
              <a:ext uri="{FF2B5EF4-FFF2-40B4-BE49-F238E27FC236}">
                <a16:creationId xmlns:a16="http://schemas.microsoft.com/office/drawing/2014/main" id="{94F415E6-E2E8-4D10-B981-7AEFF59DF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333375"/>
            <a:ext cx="57150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368E84DE-1997-4AD4-B4DC-991EF88C6A2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>
                <a:solidFill>
                  <a:schemeClr val="folHlink"/>
                </a:solidFill>
              </a:rPr>
              <a:t>ШИПОВНИК</a:t>
            </a:r>
          </a:p>
        </p:txBody>
      </p:sp>
      <p:pic>
        <p:nvPicPr>
          <p:cNvPr id="24579" name="Picture 4" descr="0_9f85_1240b9e5_XL">
            <a:extLst>
              <a:ext uri="{FF2B5EF4-FFF2-40B4-BE49-F238E27FC236}">
                <a16:creationId xmlns:a16="http://schemas.microsoft.com/office/drawing/2014/main" id="{A0628242-733D-417B-BF1F-5B97953BF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700213"/>
            <a:ext cx="7704138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3">
            <a:extLst>
              <a:ext uri="{FF2B5EF4-FFF2-40B4-BE49-F238E27FC236}">
                <a16:creationId xmlns:a16="http://schemas.microsoft.com/office/drawing/2014/main" id="{01898624-A162-40AA-A6FC-FBC98C7EC4A3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ru-RU" sz="4800" b="1"/>
              <a:t>Там, где чаща дикая</a:t>
            </a:r>
            <a:br>
              <a:rPr lang="ru-RU" sz="4800" b="1"/>
            </a:br>
            <a:r>
              <a:rPr lang="ru-RU" sz="4800" b="1"/>
              <a:t>и родник шумит,</a:t>
            </a:r>
            <a:br>
              <a:rPr lang="ru-RU" sz="4800" b="1"/>
            </a:br>
            <a:r>
              <a:rPr lang="ru-RU" sz="4800" b="1"/>
              <a:t>алою брусникою</a:t>
            </a:r>
            <a:br>
              <a:rPr lang="ru-RU" sz="4800" b="1"/>
            </a:br>
            <a:r>
              <a:rPr lang="ru-RU" sz="4800" b="1"/>
              <a:t>ярко мох расшит.</a:t>
            </a:r>
          </a:p>
          <a:p>
            <a:pPr>
              <a:defRPr/>
            </a:pPr>
            <a:endParaRPr lang="ru-RU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FAB46DE6-CAA3-4869-83BE-420CD4C693F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>
                <a:solidFill>
                  <a:schemeClr val="folHlink"/>
                </a:solidFill>
              </a:rPr>
              <a:t>БРУСНИКА</a:t>
            </a:r>
          </a:p>
        </p:txBody>
      </p:sp>
      <p:sp>
        <p:nvSpPr>
          <p:cNvPr id="74757" name="Rectangle 5">
            <a:extLst>
              <a:ext uri="{FF2B5EF4-FFF2-40B4-BE49-F238E27FC236}">
                <a16:creationId xmlns:a16="http://schemas.microsoft.com/office/drawing/2014/main" id="{C7264332-8C74-450E-A206-728F02A1D058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26628" name="Picture 4" descr="08_brusnika">
            <a:extLst>
              <a:ext uri="{FF2B5EF4-FFF2-40B4-BE49-F238E27FC236}">
                <a16:creationId xmlns:a16="http://schemas.microsoft.com/office/drawing/2014/main" id="{E4D4B6B8-3C8D-4BDF-9C95-6D0E16AA6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341438"/>
            <a:ext cx="8135938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44CD81FD-6E84-4632-9AD7-CE593098444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>
                <a:solidFill>
                  <a:schemeClr val="folHlink"/>
                </a:solidFill>
              </a:rPr>
              <a:t>КЛЮКВА</a:t>
            </a:r>
          </a:p>
        </p:txBody>
      </p:sp>
      <p:pic>
        <p:nvPicPr>
          <p:cNvPr id="27651" name="Picture 4" descr="oxycoccus_microcarpus1">
            <a:extLst>
              <a:ext uri="{FF2B5EF4-FFF2-40B4-BE49-F238E27FC236}">
                <a16:creationId xmlns:a16="http://schemas.microsoft.com/office/drawing/2014/main" id="{7542A826-4174-42A9-AD1A-443E00CA9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12875"/>
            <a:ext cx="8064500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16-1095">
            <a:extLst>
              <a:ext uri="{FF2B5EF4-FFF2-40B4-BE49-F238E27FC236}">
                <a16:creationId xmlns:a16="http://schemas.microsoft.com/office/drawing/2014/main" id="{A5F151CD-B49C-45BF-A7D2-8A4914754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3375"/>
            <a:ext cx="5286375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4" name="Rectangle 6">
            <a:extLst>
              <a:ext uri="{FF2B5EF4-FFF2-40B4-BE49-F238E27FC236}">
                <a16:creationId xmlns:a16="http://schemas.microsoft.com/office/drawing/2014/main" id="{2AC83842-5BCE-474B-9D09-F72B2745724B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endParaRPr lang="ru-RU"/>
          </a:p>
          <a:p>
            <a:pPr>
              <a:lnSpc>
                <a:spcPct val="90000"/>
              </a:lnSpc>
              <a:defRPr/>
            </a:pPr>
            <a:endParaRPr lang="ru-RU"/>
          </a:p>
          <a:p>
            <a:pPr>
              <a:lnSpc>
                <a:spcPct val="90000"/>
              </a:lnSpc>
              <a:defRPr/>
            </a:pPr>
            <a:endParaRPr lang="ru-RU"/>
          </a:p>
          <a:p>
            <a:pPr>
              <a:lnSpc>
                <a:spcPct val="90000"/>
              </a:lnSpc>
              <a:defRPr/>
            </a:pPr>
            <a:endParaRPr lang="ru-RU"/>
          </a:p>
          <a:p>
            <a:pPr algn="r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sz="2800"/>
              <a:t>Что за бусинка вот тут</a:t>
            </a:r>
          </a:p>
          <a:p>
            <a:pPr algn="r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sz="2800"/>
              <a:t>На стебельке повисла?</a:t>
            </a:r>
          </a:p>
          <a:p>
            <a:pPr algn="r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sz="2800"/>
              <a:t>Глянешь – слюнки потекут,</a:t>
            </a:r>
          </a:p>
          <a:p>
            <a:pPr algn="r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sz="2800"/>
              <a:t>Сразу станет кисло.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3">
            <a:extLst>
              <a:ext uri="{FF2B5EF4-FFF2-40B4-BE49-F238E27FC236}">
                <a16:creationId xmlns:a16="http://schemas.microsoft.com/office/drawing/2014/main" id="{009F3618-6C58-4DF9-929D-6CC857DD2DEE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Где растет клюква?</a:t>
            </a:r>
          </a:p>
          <a:p>
            <a:pPr>
              <a:defRPr/>
            </a:pPr>
            <a:r>
              <a:rPr lang="ru-RU"/>
              <a:t>Морс из клюквы (какой?) – …</a:t>
            </a:r>
          </a:p>
          <a:p>
            <a:pPr>
              <a:defRPr/>
            </a:pPr>
            <a:r>
              <a:rPr lang="ru-RU"/>
              <a:t>Варенье из клюквы (какое?) – …</a:t>
            </a:r>
          </a:p>
          <a:p>
            <a:pPr>
              <a:defRPr/>
            </a:pPr>
            <a:r>
              <a:rPr lang="ru-RU"/>
              <a:t>Что можно делать с клюквой?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DB4D1A2F-23E9-4350-8978-D24B7EAEA25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>
                <a:solidFill>
                  <a:schemeClr val="folHlink"/>
                </a:solidFill>
              </a:rPr>
              <a:t>ЧЕРНИКА</a:t>
            </a:r>
          </a:p>
        </p:txBody>
      </p:sp>
      <p:pic>
        <p:nvPicPr>
          <p:cNvPr id="30723" name="Picture 5" descr="71238022_1298699044_yagoduy_raz_6">
            <a:extLst>
              <a:ext uri="{FF2B5EF4-FFF2-40B4-BE49-F238E27FC236}">
                <a16:creationId xmlns:a16="http://schemas.microsoft.com/office/drawing/2014/main" id="{877DA29B-AA9A-4D03-A553-2FA1D6895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700213"/>
            <a:ext cx="5795962" cy="503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2" name="Rectangle 6">
            <a:extLst>
              <a:ext uri="{FF2B5EF4-FFF2-40B4-BE49-F238E27FC236}">
                <a16:creationId xmlns:a16="http://schemas.microsoft.com/office/drawing/2014/main" id="{40018661-C68B-4861-8730-4F41B2E3A9F7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107950" y="1196975"/>
            <a:ext cx="8150225" cy="4191000"/>
          </a:xfrm>
        </p:spPr>
        <p:txBody>
          <a:bodyPr/>
          <a:lstStyle/>
          <a:p>
            <a:pPr>
              <a:defRPr/>
            </a:pPr>
            <a:r>
              <a:rPr lang="ru-RU"/>
              <a:t>Много чего? …</a:t>
            </a:r>
          </a:p>
          <a:p>
            <a:pPr>
              <a:defRPr/>
            </a:pPr>
            <a:r>
              <a:rPr lang="ru-RU"/>
              <a:t>Спряталась …</a:t>
            </a:r>
          </a:p>
          <a:p>
            <a:pPr>
              <a:defRPr/>
            </a:pPr>
            <a:r>
              <a:rPr lang="ru-RU"/>
              <a:t>Вижу …</a:t>
            </a:r>
          </a:p>
          <a:p>
            <a:pPr>
              <a:defRPr/>
            </a:pPr>
            <a:r>
              <a:rPr lang="ru-RU"/>
              <a:t>Дам …</a:t>
            </a:r>
          </a:p>
          <a:p>
            <a:pPr>
              <a:defRPr/>
            </a:pPr>
            <a:r>
              <a:rPr lang="ru-RU"/>
              <a:t>Любуюсь …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A02414A7-31EF-4654-8D28-97449D428F1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31747" name="Picture 4" descr="47030206_0_ab90_f194c037_XL1">
            <a:extLst>
              <a:ext uri="{FF2B5EF4-FFF2-40B4-BE49-F238E27FC236}">
                <a16:creationId xmlns:a16="http://schemas.microsoft.com/office/drawing/2014/main" id="{1396AA27-6476-407C-9A54-B747E88F5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95250"/>
            <a:ext cx="8890000" cy="666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>
            <a:extLst>
              <a:ext uri="{FF2B5EF4-FFF2-40B4-BE49-F238E27FC236}">
                <a16:creationId xmlns:a16="http://schemas.microsoft.com/office/drawing/2014/main" id="{D854BD6C-4200-4A7B-AAC6-4714E9D4450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>
                <a:solidFill>
                  <a:schemeClr val="folHlink"/>
                </a:solidFill>
              </a:rPr>
              <a:t>КЛУБНИКА</a:t>
            </a:r>
          </a:p>
        </p:txBody>
      </p:sp>
      <p:sp>
        <p:nvSpPr>
          <p:cNvPr id="39941" name="Rectangle 5">
            <a:extLst>
              <a:ext uri="{FF2B5EF4-FFF2-40B4-BE49-F238E27FC236}">
                <a16:creationId xmlns:a16="http://schemas.microsoft.com/office/drawing/2014/main" id="{EAFF8546-3D6E-47D7-9A87-238DA1787AD0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9942" name="Rectangle 6">
            <a:extLst>
              <a:ext uri="{FF2B5EF4-FFF2-40B4-BE49-F238E27FC236}">
                <a16:creationId xmlns:a16="http://schemas.microsoft.com/office/drawing/2014/main" id="{A414A6E5-484D-4F46-9AB4-7A8BB81C5928}"/>
              </a:ext>
            </a:extLst>
          </p:cNvPr>
          <p:cNvSpPr>
            <a:spLocks noGrp="1" noRot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Что можно приготовить из клубники?</a:t>
            </a:r>
          </a:p>
          <a:p>
            <a:pPr>
              <a:defRPr/>
            </a:pPr>
            <a:r>
              <a:rPr lang="ru-RU"/>
              <a:t>*</a:t>
            </a:r>
          </a:p>
          <a:p>
            <a:pPr>
              <a:defRPr/>
            </a:pPr>
            <a:r>
              <a:rPr lang="ru-RU"/>
              <a:t>*</a:t>
            </a:r>
          </a:p>
          <a:p>
            <a:pPr>
              <a:defRPr/>
            </a:pPr>
            <a:r>
              <a:rPr lang="ru-RU"/>
              <a:t>*</a:t>
            </a:r>
          </a:p>
        </p:txBody>
      </p:sp>
      <p:pic>
        <p:nvPicPr>
          <p:cNvPr id="5125" name="Picture 7" descr="3029d0cb0249">
            <a:extLst>
              <a:ext uri="{FF2B5EF4-FFF2-40B4-BE49-F238E27FC236}">
                <a16:creationId xmlns:a16="http://schemas.microsoft.com/office/drawing/2014/main" id="{BF6294E8-254F-4224-9AC7-1E0F76F6C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844675"/>
            <a:ext cx="424815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A990FCE0-10ED-4140-8628-1D52A6F0E01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>
                <a:solidFill>
                  <a:schemeClr val="folHlink"/>
                </a:solidFill>
              </a:rPr>
              <a:t>КАЛИНА</a:t>
            </a:r>
          </a:p>
        </p:txBody>
      </p:sp>
      <p:pic>
        <p:nvPicPr>
          <p:cNvPr id="32771" name="Picture 4" descr="1267096023_2fc5f6a88850">
            <a:extLst>
              <a:ext uri="{FF2B5EF4-FFF2-40B4-BE49-F238E27FC236}">
                <a16:creationId xmlns:a16="http://schemas.microsoft.com/office/drawing/2014/main" id="{252DC25E-FC15-46A4-9F46-AE73D7BA8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341438"/>
            <a:ext cx="7704137" cy="518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0A0C1721-CA0B-4EB9-B807-1F1EC2C230B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4913313"/>
          </a:xfrm>
        </p:spPr>
        <p:txBody>
          <a:bodyPr/>
          <a:lstStyle/>
          <a:p>
            <a:pPr>
              <a:defRPr/>
            </a:pPr>
            <a:r>
              <a:rPr lang="ru-RU"/>
              <a:t>У девчонки - тонконожки</a:t>
            </a:r>
            <a:br>
              <a:rPr lang="ru-RU"/>
            </a:br>
            <a:r>
              <a:rPr lang="ru-RU"/>
              <a:t>ярко-красные сережки.</a:t>
            </a:r>
            <a:br>
              <a:rPr lang="ru-RU"/>
            </a:br>
            <a:r>
              <a:rPr lang="ru-RU"/>
              <a:t>Под листочек загляни-ка,</a:t>
            </a:r>
            <a:br>
              <a:rPr lang="ru-RU"/>
            </a:br>
            <a:r>
              <a:rPr lang="ru-RU"/>
              <a:t>Там краснеет …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97B727AB-BE00-4AD1-AD4E-C29E6ABCE76B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>
                <a:solidFill>
                  <a:schemeClr val="folHlink"/>
                </a:solidFill>
              </a:rPr>
              <a:t>ЗЕМЛЯНИКА</a:t>
            </a:r>
          </a:p>
        </p:txBody>
      </p:sp>
      <p:pic>
        <p:nvPicPr>
          <p:cNvPr id="34819" name="Picture 4" descr="d0b7d0b5d0bcd0bbd18fd0bdd0b8d0bad0b0">
            <a:extLst>
              <a:ext uri="{FF2B5EF4-FFF2-40B4-BE49-F238E27FC236}">
                <a16:creationId xmlns:a16="http://schemas.microsoft.com/office/drawing/2014/main" id="{E03B8519-8B26-45E1-AF3E-AC61D10E9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12875"/>
            <a:ext cx="8064500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3">
            <a:extLst>
              <a:ext uri="{FF2B5EF4-FFF2-40B4-BE49-F238E27FC236}">
                <a16:creationId xmlns:a16="http://schemas.microsoft.com/office/drawing/2014/main" id="{984D209D-CF98-40FB-858D-CD575BDDB7B3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ru-RU"/>
              <a:t>                                  </a:t>
            </a:r>
          </a:p>
          <a:p>
            <a:pPr>
              <a:defRPr/>
            </a:pP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r>
              <a:rPr lang="ru-RU"/>
              <a:t>Какие ягоды ты видишь на картинке?</a:t>
            </a:r>
          </a:p>
          <a:p>
            <a:pPr>
              <a:defRPr/>
            </a:pPr>
            <a:r>
              <a:rPr lang="ru-RU"/>
              <a:t>Назови лесные ягоды</a:t>
            </a:r>
          </a:p>
          <a:p>
            <a:pPr>
              <a:defRPr/>
            </a:pPr>
            <a:r>
              <a:rPr lang="ru-RU"/>
              <a:t>Назови садовые ягоды</a:t>
            </a:r>
          </a:p>
          <a:p>
            <a:pPr>
              <a:defRPr/>
            </a:pPr>
            <a:r>
              <a:rPr lang="ru-RU"/>
              <a:t>Назови ягоды красного цвета</a:t>
            </a:r>
          </a:p>
          <a:p>
            <a:pPr>
              <a:defRPr/>
            </a:pPr>
            <a:endParaRPr lang="ru-RU"/>
          </a:p>
        </p:txBody>
      </p:sp>
      <p:pic>
        <p:nvPicPr>
          <p:cNvPr id="35843" name="Picture 4" descr="96777_129587">
            <a:extLst>
              <a:ext uri="{FF2B5EF4-FFF2-40B4-BE49-F238E27FC236}">
                <a16:creationId xmlns:a16="http://schemas.microsoft.com/office/drawing/2014/main" id="{2E087B1D-2FD1-42E1-8A51-F968BF4B3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15888"/>
            <a:ext cx="4762500" cy="369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3">
            <a:extLst>
              <a:ext uri="{FF2B5EF4-FFF2-40B4-BE49-F238E27FC236}">
                <a16:creationId xmlns:a16="http://schemas.microsoft.com/office/drawing/2014/main" id="{F2674E82-63AC-40EF-97E1-4195535932AB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endParaRPr lang="ru-RU" dirty="0"/>
          </a:p>
          <a:p>
            <a:pPr algn="ctr">
              <a:buFont typeface="Wingdings" panose="05000000000000000000" pitchFamily="2" charset="2"/>
              <a:buNone/>
              <a:defRPr/>
            </a:pPr>
            <a:r>
              <a:rPr lang="ru-RU" sz="5400" dirty="0"/>
              <a:t>Спасибо за внимание</a:t>
            </a:r>
          </a:p>
          <a:p>
            <a:pPr algn="ctr">
              <a:buFont typeface="Wingdings" panose="05000000000000000000" pitchFamily="2" charset="2"/>
              <a:buNone/>
              <a:defRPr/>
            </a:pPr>
            <a:endParaRPr lang="ru-RU" sz="2400" dirty="0"/>
          </a:p>
          <a:p>
            <a:pPr algn="ctr">
              <a:buFont typeface="Wingdings" panose="05000000000000000000" pitchFamily="2" charset="2"/>
              <a:buNone/>
              <a:defRPr/>
            </a:pPr>
            <a:endParaRPr lang="ru-RU" sz="2400" dirty="0"/>
          </a:p>
          <a:p>
            <a:pPr algn="ctr">
              <a:buFont typeface="Wingdings" panose="05000000000000000000" pitchFamily="2" charset="2"/>
              <a:buNone/>
              <a:defRPr/>
            </a:pPr>
            <a:endParaRPr lang="ru-RU" sz="2400" dirty="0"/>
          </a:p>
          <a:p>
            <a:pPr algn="ctr">
              <a:buFont typeface="Wingdings" panose="05000000000000000000" pitchFamily="2" charset="2"/>
              <a:buNone/>
              <a:defRPr/>
            </a:pPr>
            <a:endParaRPr lang="ru-R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B1AE4B5D-F16D-4C80-9912-2AB20261F44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>
                <a:solidFill>
                  <a:schemeClr val="folHlink"/>
                </a:solidFill>
              </a:rPr>
              <a:t>Малина</a:t>
            </a:r>
          </a:p>
        </p:txBody>
      </p:sp>
      <p:sp>
        <p:nvSpPr>
          <p:cNvPr id="41988" name="Rectangle 4">
            <a:extLst>
              <a:ext uri="{FF2B5EF4-FFF2-40B4-BE49-F238E27FC236}">
                <a16:creationId xmlns:a16="http://schemas.microsoft.com/office/drawing/2014/main" id="{28BD0115-F4FD-4057-B7D1-A2F84928B281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107950" y="1905000"/>
            <a:ext cx="4657725" cy="4191000"/>
          </a:xfrm>
        </p:spPr>
        <p:txBody>
          <a:bodyPr/>
          <a:lstStyle/>
          <a:p>
            <a:pPr>
              <a:defRPr/>
            </a:pPr>
            <a:r>
              <a:rPr lang="ru-RU"/>
              <a:t>Компот из малины – …</a:t>
            </a:r>
          </a:p>
          <a:p>
            <a:pPr>
              <a:defRPr/>
            </a:pPr>
            <a:r>
              <a:rPr lang="ru-RU"/>
              <a:t>Варенье из малины – ...</a:t>
            </a:r>
          </a:p>
          <a:p>
            <a:pPr>
              <a:defRPr/>
            </a:pPr>
            <a:r>
              <a:rPr lang="ru-RU"/>
              <a:t>Джем из малины – …</a:t>
            </a:r>
          </a:p>
          <a:p>
            <a:pPr>
              <a:defRPr/>
            </a:pPr>
            <a:r>
              <a:rPr lang="ru-RU"/>
              <a:t>Повидло из малины – ...</a:t>
            </a:r>
          </a:p>
        </p:txBody>
      </p:sp>
      <p:sp>
        <p:nvSpPr>
          <p:cNvPr id="41989" name="Rectangle 5">
            <a:extLst>
              <a:ext uri="{FF2B5EF4-FFF2-40B4-BE49-F238E27FC236}">
                <a16:creationId xmlns:a16="http://schemas.microsoft.com/office/drawing/2014/main" id="{5279653D-75F6-42E1-ACD5-701BEDF2957A}"/>
              </a:ext>
            </a:extLst>
          </p:cNvPr>
          <p:cNvSpPr>
            <a:spLocks noGrp="1" noRot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6149" name="Picture 6" descr="cbcc9e4aca22">
            <a:extLst>
              <a:ext uri="{FF2B5EF4-FFF2-40B4-BE49-F238E27FC236}">
                <a16:creationId xmlns:a16="http://schemas.microsoft.com/office/drawing/2014/main" id="{346690C0-428E-4629-BAA8-D2C1813B2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88" y="1916113"/>
            <a:ext cx="4392612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68831">
            <a:extLst>
              <a:ext uri="{FF2B5EF4-FFF2-40B4-BE49-F238E27FC236}">
                <a16:creationId xmlns:a16="http://schemas.microsoft.com/office/drawing/2014/main" id="{A58DD7AA-AA5F-48D3-8417-B1AB21144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8642350" cy="640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>
            <a:extLst>
              <a:ext uri="{FF2B5EF4-FFF2-40B4-BE49-F238E27FC236}">
                <a16:creationId xmlns:a16="http://schemas.microsoft.com/office/drawing/2014/main" id="{BDB988AD-F845-43DB-8783-F8FB29E59C54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758825" y="244475"/>
            <a:ext cx="8385175" cy="1431925"/>
          </a:xfrm>
        </p:spPr>
        <p:txBody>
          <a:bodyPr/>
          <a:lstStyle/>
          <a:p>
            <a:pPr algn="ctr">
              <a:defRPr/>
            </a:pPr>
            <a:r>
              <a:rPr lang="ru-RU">
                <a:solidFill>
                  <a:schemeClr val="folHlink"/>
                </a:solidFill>
              </a:rPr>
              <a:t>ВИШНЯ</a:t>
            </a:r>
          </a:p>
        </p:txBody>
      </p:sp>
      <p:pic>
        <p:nvPicPr>
          <p:cNvPr id="8195" name="Picture 7" descr="1245062631_vishni">
            <a:extLst>
              <a:ext uri="{FF2B5EF4-FFF2-40B4-BE49-F238E27FC236}">
                <a16:creationId xmlns:a16="http://schemas.microsoft.com/office/drawing/2014/main" id="{23C6BD52-24E4-475E-9D26-916C44D3A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844675"/>
            <a:ext cx="4032250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C48C1E85-B5CF-4783-B36A-B0F0B3007DA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>
                <a:solidFill>
                  <a:schemeClr val="folHlink"/>
                </a:solidFill>
              </a:rPr>
              <a:t>СМОРОДИНА</a:t>
            </a:r>
          </a:p>
        </p:txBody>
      </p:sp>
      <p:sp>
        <p:nvSpPr>
          <p:cNvPr id="47108" name="Rectangle 4">
            <a:extLst>
              <a:ext uri="{FF2B5EF4-FFF2-40B4-BE49-F238E27FC236}">
                <a16:creationId xmlns:a16="http://schemas.microsoft.com/office/drawing/2014/main" id="{3B51C178-C9AC-42B3-BFFC-59DEEED03147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7109" name="Rectangle 5">
            <a:extLst>
              <a:ext uri="{FF2B5EF4-FFF2-40B4-BE49-F238E27FC236}">
                <a16:creationId xmlns:a16="http://schemas.microsoft.com/office/drawing/2014/main" id="{03B7A827-01DC-42AD-9B2A-8D7F3C193CC1}"/>
              </a:ext>
            </a:extLst>
          </p:cNvPr>
          <p:cNvSpPr>
            <a:spLocks noGrp="1" noRot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defRPr/>
            </a:pPr>
            <a:r>
              <a:rPr lang="ru-RU" i="1"/>
              <a:t>КРАСНАЯ</a:t>
            </a:r>
          </a:p>
          <a:p>
            <a:pPr>
              <a:defRPr/>
            </a:pPr>
            <a:r>
              <a:rPr lang="ru-RU" i="1"/>
              <a:t>БЕЛАЯ</a:t>
            </a:r>
          </a:p>
          <a:p>
            <a:pPr>
              <a:defRPr/>
            </a:pPr>
            <a:r>
              <a:rPr lang="ru-RU" i="1"/>
              <a:t>ЧЕРНАЯ</a:t>
            </a:r>
          </a:p>
        </p:txBody>
      </p:sp>
      <p:pic>
        <p:nvPicPr>
          <p:cNvPr id="9221" name="Picture 7" descr="56584223452955">
            <a:extLst>
              <a:ext uri="{FF2B5EF4-FFF2-40B4-BE49-F238E27FC236}">
                <a16:creationId xmlns:a16="http://schemas.microsoft.com/office/drawing/2014/main" id="{084616F4-9296-4298-84EF-12B1583E1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844675"/>
            <a:ext cx="3960812" cy="434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8" name="Rectangle 6">
            <a:extLst>
              <a:ext uri="{FF2B5EF4-FFF2-40B4-BE49-F238E27FC236}">
                <a16:creationId xmlns:a16="http://schemas.microsoft.com/office/drawing/2014/main" id="{0BD07D74-2E0D-486C-B8C3-C73B66D15BA9}"/>
              </a:ext>
            </a:extLst>
          </p:cNvPr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179388" y="333375"/>
            <a:ext cx="4514850" cy="5691188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ru-RU" sz="3600"/>
              <a:t>Три сестры летом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ru-RU" sz="3600"/>
              <a:t>зелены.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ru-RU" sz="3600"/>
              <a:t>К осени одна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ru-RU" sz="3600"/>
              <a:t>краснеет,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ru-RU" sz="3600"/>
              <a:t>Другая чернеет,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ru-RU" sz="3600"/>
              <a:t>Третья светлеет.</a:t>
            </a:r>
          </a:p>
        </p:txBody>
      </p:sp>
      <p:pic>
        <p:nvPicPr>
          <p:cNvPr id="10243" name="Picture 4" descr="1898519000040f6c21e92b7535b973928d292d0699">
            <a:extLst>
              <a:ext uri="{FF2B5EF4-FFF2-40B4-BE49-F238E27FC236}">
                <a16:creationId xmlns:a16="http://schemas.microsoft.com/office/drawing/2014/main" id="{9FFEE871-5C07-473E-9BC6-A1DAA2185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1916113"/>
            <a:ext cx="4762500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>
            <a:extLst>
              <a:ext uri="{FF2B5EF4-FFF2-40B4-BE49-F238E27FC236}">
                <a16:creationId xmlns:a16="http://schemas.microsoft.com/office/drawing/2014/main" id="{0479CA18-7436-49E0-B201-0D328AA575C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3689350"/>
          </a:xfrm>
        </p:spPr>
        <p:txBody>
          <a:bodyPr/>
          <a:lstStyle/>
          <a:p>
            <a:pPr algn="r">
              <a:defRPr/>
            </a:pPr>
            <a:r>
              <a:rPr lang="ru-RU" sz="3200">
                <a:solidFill>
                  <a:schemeClr val="folHlink"/>
                </a:solidFill>
              </a:rPr>
              <a:t>Схож он с бусами немножко,</a:t>
            </a:r>
            <a:br>
              <a:rPr lang="ru-RU" sz="3200">
                <a:solidFill>
                  <a:schemeClr val="folHlink"/>
                </a:solidFill>
              </a:rPr>
            </a:br>
            <a:r>
              <a:rPr lang="ru-RU" sz="3200">
                <a:solidFill>
                  <a:schemeClr val="folHlink"/>
                </a:solidFill>
              </a:rPr>
              <a:t>Каждый листик – как ладошка.</a:t>
            </a:r>
            <a:br>
              <a:rPr lang="ru-RU" sz="3200">
                <a:solidFill>
                  <a:schemeClr val="folHlink"/>
                </a:solidFill>
              </a:rPr>
            </a:br>
            <a:br>
              <a:rPr lang="ru-RU" sz="3200">
                <a:solidFill>
                  <a:schemeClr val="folHlink"/>
                </a:solidFill>
              </a:rPr>
            </a:br>
            <a:r>
              <a:rPr lang="ru-RU" sz="3200">
                <a:solidFill>
                  <a:schemeClr val="folHlink"/>
                </a:solidFill>
              </a:rPr>
              <a:t>Был зеленым, а поспел он – </a:t>
            </a:r>
            <a:br>
              <a:rPr lang="ru-RU" sz="3200">
                <a:solidFill>
                  <a:schemeClr val="folHlink"/>
                </a:solidFill>
              </a:rPr>
            </a:br>
            <a:r>
              <a:rPr lang="ru-RU" sz="3200">
                <a:solidFill>
                  <a:schemeClr val="folHlink"/>
                </a:solidFill>
              </a:rPr>
              <a:t>Стал янтарным, синим, белым.</a:t>
            </a:r>
            <a:br>
              <a:rPr lang="ru-RU" sz="3200">
                <a:solidFill>
                  <a:schemeClr val="folHlink"/>
                </a:solidFill>
              </a:rPr>
            </a:br>
            <a:r>
              <a:rPr lang="ru-RU" sz="3200">
                <a:solidFill>
                  <a:schemeClr val="folHlink"/>
                </a:solidFill>
              </a:rPr>
              <a:t>                              </a:t>
            </a:r>
            <a:br>
              <a:rPr lang="ru-RU" sz="3200">
                <a:solidFill>
                  <a:schemeClr val="folHlink"/>
                </a:solidFill>
              </a:rPr>
            </a:br>
            <a:r>
              <a:rPr lang="ru-RU" sz="3200">
                <a:solidFill>
                  <a:schemeClr val="folHlink"/>
                </a:solidFill>
              </a:rPr>
              <a:t>(виноград)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yagodi-lesnie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yagodi-lesnie</Template>
  <TotalTime>4</TotalTime>
  <Words>332</Words>
  <Application>Microsoft Office PowerPoint</Application>
  <PresentationFormat>Экран (4:3)</PresentationFormat>
  <Paragraphs>91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0" baseType="lpstr">
      <vt:lpstr>Arial</vt:lpstr>
      <vt:lpstr>Arial Black</vt:lpstr>
      <vt:lpstr>Wingdings</vt:lpstr>
      <vt:lpstr>Calibri</vt:lpstr>
      <vt:lpstr>Brush Script MT</vt:lpstr>
      <vt:lpstr>yagodi-lesnie</vt:lpstr>
      <vt:lpstr>ЯГОДЫ</vt:lpstr>
      <vt:lpstr>САДОВЫЕ</vt:lpstr>
      <vt:lpstr>КЛУБНИКА</vt:lpstr>
      <vt:lpstr>Малина</vt:lpstr>
      <vt:lpstr>Презентация PowerPoint</vt:lpstr>
      <vt:lpstr>ВИШНЯ</vt:lpstr>
      <vt:lpstr>СМОРОДИНА</vt:lpstr>
      <vt:lpstr>Презентация PowerPoint</vt:lpstr>
      <vt:lpstr>Схож он с бусами немножко, Каждый листик – как ладошка.  Был зеленым, а поспел он –  Стал янтарным, синим, белым.                                (виноград)</vt:lpstr>
      <vt:lpstr>Презентация PowerPoint</vt:lpstr>
      <vt:lpstr>ВИНОГРАД</vt:lpstr>
      <vt:lpstr>Низок, да колюч, сладок, да не пахуч. Ягоду сорвешь –  всю руку обдерешь.                      (крыжовник)</vt:lpstr>
      <vt:lpstr>КРЫЖОВНИК</vt:lpstr>
      <vt:lpstr>Круглый, полосатый, растет на земле. А когда он поспеет, все равно зеленеет.                             (арбуз)</vt:lpstr>
      <vt:lpstr>АРБУЗ</vt:lpstr>
      <vt:lpstr>ЖИМОЛОСТЬ</vt:lpstr>
      <vt:lpstr>ОБЛЕПИХА</vt:lpstr>
      <vt:lpstr>Презентация PowerPoint</vt:lpstr>
      <vt:lpstr>ЛЕСНЫЕ</vt:lpstr>
      <vt:lpstr>РЯБИНА</vt:lpstr>
      <vt:lpstr>Презентация PowerPoint</vt:lpstr>
      <vt:lpstr>ШИПОВНИК</vt:lpstr>
      <vt:lpstr>Презентация PowerPoint</vt:lpstr>
      <vt:lpstr>БРУСНИКА</vt:lpstr>
      <vt:lpstr>КЛЮКВА</vt:lpstr>
      <vt:lpstr>Презентация PowerPoint</vt:lpstr>
      <vt:lpstr>Презентация PowerPoint</vt:lpstr>
      <vt:lpstr>ЧЕРНИКА</vt:lpstr>
      <vt:lpstr>Презентация PowerPoint</vt:lpstr>
      <vt:lpstr>КАЛИНА</vt:lpstr>
      <vt:lpstr>У девчонки - тонконожки ярко-красные сережки. Под листочек загляни-ка, Там краснеет …</vt:lpstr>
      <vt:lpstr>ЗЕМЛЯНИКА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ЯГОДЫ</dc:title>
  <dc:creator>Регина</dc:creator>
  <cp:lastModifiedBy>Bogdan Ivakin</cp:lastModifiedBy>
  <cp:revision>3</cp:revision>
  <dcterms:created xsi:type="dcterms:W3CDTF">2013-12-09T14:49:52Z</dcterms:created>
  <dcterms:modified xsi:type="dcterms:W3CDTF">2022-01-13T17:49:24Z</dcterms:modified>
</cp:coreProperties>
</file>